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268" r:id="rId3"/>
    <p:sldId id="257" r:id="rId4"/>
    <p:sldId id="272" r:id="rId5"/>
    <p:sldId id="273" r:id="rId6"/>
    <p:sldId id="266" r:id="rId7"/>
    <p:sldId id="258" r:id="rId8"/>
    <p:sldId id="259" r:id="rId9"/>
    <p:sldId id="267" r:id="rId10"/>
    <p:sldId id="262" r:id="rId11"/>
    <p:sldId id="269" r:id="rId12"/>
    <p:sldId id="260" r:id="rId13"/>
    <p:sldId id="270" r:id="rId14"/>
    <p:sldId id="261" r:id="rId15"/>
    <p:sldId id="274" r:id="rId16"/>
    <p:sldId id="265" r:id="rId17"/>
    <p:sldId id="271" r:id="rId18"/>
    <p:sldId id="263" r:id="rId19"/>
    <p:sldId id="264" r:id="rId20"/>
  </p:sldIdLst>
  <p:sldSz cx="12192000" cy="6858000"/>
  <p:notesSz cx="6797675" cy="98742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notesView">
  <p:normalViewPr horzBarState="maximized">
    <p:restoredLeft sz="16004" autoAdjust="0"/>
    <p:restoredTop sz="94660"/>
  </p:normalViewPr>
  <p:slideViewPr>
    <p:cSldViewPr snapToGrid="0">
      <p:cViewPr varScale="1">
        <p:scale>
          <a:sx n="86" d="100"/>
          <a:sy n="86" d="100"/>
        </p:scale>
        <p:origin x="51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3274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8DCFAC-1F15-46FE-B923-7C06F55078A7}" type="datetimeFigureOut">
              <a:rPr lang="en-GB" smtClean="0"/>
              <a:t>01/04/2022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7BF305-1AED-4EA1-93CF-13984E8FAF63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09630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A158C9-CA97-4E6C-B1C7-80DDC19B6AB6}" type="datetimeFigureOut">
              <a:rPr lang="en-GB" smtClean="0"/>
              <a:t>01/04/2022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33488"/>
            <a:ext cx="5924550" cy="3333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51983"/>
            <a:ext cx="5438140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82D0A4-6726-4E74-9C22-CAB6568AF65A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30291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28650" lvl="1" indent="-171450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82D0A4-6726-4E74-9C22-CAB6568AF65A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16313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de-CH" dirty="0"/>
              <a:t>Überblick</a:t>
            </a:r>
          </a:p>
          <a:p>
            <a:pPr marL="171450" indent="-171450">
              <a:buFontTx/>
              <a:buChar char="-"/>
            </a:pPr>
            <a:r>
              <a:rPr lang="de-CH" dirty="0"/>
              <a:t>Einordnung</a:t>
            </a:r>
          </a:p>
          <a:p>
            <a:pPr marL="171450" indent="-171450">
              <a:buFontTx/>
              <a:buChar char="-"/>
            </a:pPr>
            <a:r>
              <a:rPr lang="de-CH" dirty="0"/>
              <a:t>Rolle der VN auch in Bezug auf den Krieg in der Ukraine</a:t>
            </a:r>
          </a:p>
          <a:p>
            <a:pPr marL="171450" indent="-171450">
              <a:buFontTx/>
              <a:buChar char="-"/>
            </a:pPr>
            <a:r>
              <a:rPr lang="de-CH" dirty="0"/>
              <a:t>Dann Einführung in internationale Massnahmen zur Herstellung von Frieden</a:t>
            </a:r>
          </a:p>
          <a:p>
            <a:pPr marL="628650" lvl="1" indent="-171450">
              <a:buFontTx/>
              <a:buChar char="-"/>
            </a:pPr>
            <a:r>
              <a:rPr lang="de-CH" dirty="0" err="1"/>
              <a:t>Int</a:t>
            </a:r>
            <a:r>
              <a:rPr lang="de-CH" dirty="0"/>
              <a:t> Mediation</a:t>
            </a:r>
          </a:p>
          <a:p>
            <a:pPr marL="628650" lvl="1" indent="-171450">
              <a:buFontTx/>
              <a:buChar char="-"/>
            </a:pPr>
            <a:r>
              <a:rPr lang="de-CH" dirty="0"/>
              <a:t>Int. Sanktionen</a:t>
            </a:r>
          </a:p>
          <a:p>
            <a:pPr marL="628650" lvl="1" indent="-171450">
              <a:buFontTx/>
              <a:buChar char="-"/>
            </a:pPr>
            <a:r>
              <a:rPr lang="de-CH" dirty="0"/>
              <a:t>Massnahmen gegen Gewalt gegen Zivilisten</a:t>
            </a:r>
          </a:p>
          <a:p>
            <a:pPr marL="628650" lvl="1" indent="-171450">
              <a:buFontTx/>
              <a:buChar char="-"/>
            </a:pPr>
            <a:r>
              <a:rPr lang="de-CH" dirty="0"/>
              <a:t>Waffenlieferungen</a:t>
            </a:r>
          </a:p>
          <a:p>
            <a:pPr marL="628650" lvl="1" indent="-171450">
              <a:buFontTx/>
              <a:buChar char="-"/>
            </a:pPr>
            <a:endParaRPr lang="de-CH" dirty="0"/>
          </a:p>
          <a:p>
            <a:pPr marL="171450" indent="-171450">
              <a:buFontTx/>
              <a:buChar char="-"/>
            </a:pPr>
            <a:r>
              <a:rPr lang="de-CH" dirty="0"/>
              <a:t>Schliesslich: Internationale Massnahmen zur Wahrung von Frieden</a:t>
            </a:r>
          </a:p>
          <a:p>
            <a:pPr marL="628650" lvl="1" indent="-171450">
              <a:buFontTx/>
              <a:buChar char="-"/>
            </a:pPr>
            <a:r>
              <a:rPr lang="de-CH" dirty="0"/>
              <a:t>Beobachtermissionen und </a:t>
            </a:r>
            <a:r>
              <a:rPr lang="de-CH" dirty="0" err="1"/>
              <a:t>Peacekeeping</a:t>
            </a:r>
            <a:r>
              <a:rPr lang="de-CH" dirty="0"/>
              <a:t> Missionen</a:t>
            </a:r>
          </a:p>
          <a:p>
            <a:pPr marL="628650" lvl="1" indent="-171450">
              <a:buFontTx/>
              <a:buChar char="-"/>
            </a:pPr>
            <a:r>
              <a:rPr lang="de-CH" dirty="0"/>
              <a:t>Mit einem Ausblick auf das Ende des Kriegs in der Ukraine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82D0A4-6726-4E74-9C22-CAB6568AF65A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3996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4751982"/>
            <a:ext cx="5438140" cy="4312073"/>
          </a:xfrm>
        </p:spPr>
        <p:txBody>
          <a:bodyPr/>
          <a:lstStyle/>
          <a:p>
            <a:r>
              <a:rPr lang="de-CH" b="1" dirty="0"/>
              <a:t>Um den jetzigen Krieg in der Ukraine etwas besser zu verstehen, ist eine wichtige Frage: Wie lange dauert dieser Krieg schon an? Wie lange schon führt Russland Krieg gegen die Ukraine?</a:t>
            </a:r>
          </a:p>
          <a:p>
            <a:endParaRPr lang="de-CH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82D0A4-6726-4E74-9C22-CAB6568AF65A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7114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4751982"/>
            <a:ext cx="5438140" cy="4626842"/>
          </a:xfrm>
        </p:spPr>
        <p:txBody>
          <a:bodyPr/>
          <a:lstStyle/>
          <a:p>
            <a:endParaRPr lang="de-CH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82D0A4-6726-4E74-9C22-CAB6568AF65A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03419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4751982"/>
            <a:ext cx="5438140" cy="4893475"/>
          </a:xfrm>
        </p:spPr>
        <p:txBody>
          <a:bodyPr/>
          <a:lstStyle/>
          <a:p>
            <a:endParaRPr lang="de-CH" sz="11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82D0A4-6726-4E74-9C22-CAB6568AF65A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729612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4751983"/>
            <a:ext cx="5438140" cy="4809181"/>
          </a:xfrm>
        </p:spPr>
        <p:txBody>
          <a:bodyPr/>
          <a:lstStyle/>
          <a:p>
            <a:pPr marL="171450" indent="-171450">
              <a:buFontTx/>
              <a:buChar char="-"/>
            </a:pPr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82D0A4-6726-4E74-9C22-CAB6568AF65A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043863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4751982"/>
            <a:ext cx="5438140" cy="4626841"/>
          </a:xfrm>
        </p:spPr>
        <p:txBody>
          <a:bodyPr/>
          <a:lstStyle/>
          <a:p>
            <a:pPr marL="171450" indent="-171450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82D0A4-6726-4E74-9C22-CAB6568AF65A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81189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4751983"/>
            <a:ext cx="5438140" cy="4299413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82D0A4-6726-4E74-9C22-CAB6568AF65A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45328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4751983"/>
            <a:ext cx="5438140" cy="4354270"/>
          </a:xfrm>
        </p:spPr>
        <p:txBody>
          <a:bodyPr/>
          <a:lstStyle/>
          <a:p>
            <a:endParaRPr lang="en-GB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82D0A4-6726-4E74-9C22-CAB6568AF65A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61448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82D0A4-6726-4E74-9C22-CAB6568AF65A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2810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4751982"/>
            <a:ext cx="5438140" cy="4626841"/>
          </a:xfrm>
        </p:spPr>
        <p:txBody>
          <a:bodyPr/>
          <a:lstStyle/>
          <a:p>
            <a:endParaRPr lang="en-GB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82D0A4-6726-4E74-9C22-CAB6568AF65A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79958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4751983"/>
            <a:ext cx="5438140" cy="4431070"/>
          </a:xfrm>
        </p:spPr>
        <p:txBody>
          <a:bodyPr/>
          <a:lstStyle/>
          <a:p>
            <a:endParaRPr lang="en-GB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82D0A4-6726-4E74-9C22-CAB6568AF65A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09494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82D0A4-6726-4E74-9C22-CAB6568AF65A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96794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4751983"/>
            <a:ext cx="5438140" cy="4455755"/>
          </a:xfrm>
        </p:spPr>
        <p:txBody>
          <a:bodyPr/>
          <a:lstStyle/>
          <a:p>
            <a:endParaRPr lang="en-GB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82D0A4-6726-4E74-9C22-CAB6568AF65A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92585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>
          <a:xfrm>
            <a:off x="679768" y="4751982"/>
            <a:ext cx="5438140" cy="4626841"/>
          </a:xfrm>
        </p:spPr>
        <p:txBody>
          <a:bodyPr/>
          <a:lstStyle/>
          <a:p>
            <a:pPr marL="171450" indent="-171450">
              <a:buFont typeface="Wingdings" panose="05000000000000000000" pitchFamily="2" charset="2"/>
              <a:buChar char="à"/>
            </a:pPr>
            <a:endParaRPr lang="de-CH" dirty="0">
              <a:sym typeface="Wingdings" panose="05000000000000000000" pitchFamily="2" charset="2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82D0A4-6726-4E74-9C22-CAB6568AF65A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96064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>
          <a:xfrm>
            <a:off x="679768" y="4751983"/>
            <a:ext cx="5438140" cy="4101928"/>
          </a:xfrm>
        </p:spPr>
        <p:txBody>
          <a:bodyPr/>
          <a:lstStyle/>
          <a:p>
            <a:endParaRPr lang="de-CH" sz="11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82D0A4-6726-4E74-9C22-CAB6568AF65A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80776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82D0A4-6726-4E74-9C22-CAB6568AF65A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53421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>
          <a:xfrm>
            <a:off x="679768" y="4751983"/>
            <a:ext cx="5438140" cy="4365241"/>
          </a:xfrm>
        </p:spPr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82D0A4-6726-4E74-9C22-CAB6568AF65A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11180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82D0A4-6726-4E74-9C22-CAB6568AF65A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03532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F46D6-0A26-481F-A0D4-F6C8EBDDE577}" type="datetimeFigureOut">
              <a:rPr lang="en-GB" smtClean="0"/>
              <a:t>01/04/2022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35876-DA5C-4A8B-80E1-2F831AC565D0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0741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F46D6-0A26-481F-A0D4-F6C8EBDDE577}" type="datetimeFigureOut">
              <a:rPr lang="en-GB" smtClean="0"/>
              <a:t>01/04/2022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35876-DA5C-4A8B-80E1-2F831AC565D0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8473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F46D6-0A26-481F-A0D4-F6C8EBDDE577}" type="datetimeFigureOut">
              <a:rPr lang="en-GB" smtClean="0"/>
              <a:t>01/04/2022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35876-DA5C-4A8B-80E1-2F831AC565D0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9134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F46D6-0A26-481F-A0D4-F6C8EBDDE577}" type="datetimeFigureOut">
              <a:rPr lang="en-GB" smtClean="0"/>
              <a:t>01/04/2022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35876-DA5C-4A8B-80E1-2F831AC565D0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3633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F46D6-0A26-481F-A0D4-F6C8EBDDE577}" type="datetimeFigureOut">
              <a:rPr lang="en-GB" smtClean="0"/>
              <a:t>01/04/2022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35876-DA5C-4A8B-80E1-2F831AC565D0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99437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F46D6-0A26-481F-A0D4-F6C8EBDDE577}" type="datetimeFigureOut">
              <a:rPr lang="en-GB" smtClean="0"/>
              <a:t>01/04/2022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35876-DA5C-4A8B-80E1-2F831AC565D0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62789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F46D6-0A26-481F-A0D4-F6C8EBDDE577}" type="datetimeFigureOut">
              <a:rPr lang="en-GB" smtClean="0"/>
              <a:t>01/04/2022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35876-DA5C-4A8B-80E1-2F831AC565D0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3119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F46D6-0A26-481F-A0D4-F6C8EBDDE577}" type="datetimeFigureOut">
              <a:rPr lang="en-GB" smtClean="0"/>
              <a:t>01/04/2022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35876-DA5C-4A8B-80E1-2F831AC565D0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8155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F46D6-0A26-481F-A0D4-F6C8EBDDE577}" type="datetimeFigureOut">
              <a:rPr lang="en-GB" smtClean="0"/>
              <a:t>01/04/2022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35876-DA5C-4A8B-80E1-2F831AC565D0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535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F46D6-0A26-481F-A0D4-F6C8EBDDE577}" type="datetimeFigureOut">
              <a:rPr lang="en-GB" smtClean="0"/>
              <a:t>01/04/2022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35876-DA5C-4A8B-80E1-2F831AC565D0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06628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F46D6-0A26-481F-A0D4-F6C8EBDDE577}" type="datetimeFigureOut">
              <a:rPr lang="en-GB" smtClean="0"/>
              <a:t>01/04/2022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35876-DA5C-4A8B-80E1-2F831AC565D0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9827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3F46D6-0A26-481F-A0D4-F6C8EBDDE577}" type="datetimeFigureOut">
              <a:rPr lang="en-GB" smtClean="0"/>
              <a:t>01/04/2022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C35876-DA5C-4A8B-80E1-2F831AC565D0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4371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de-CH" dirty="0"/>
              <a:t>Internationales Konfliktmanagement und der Krieg in der Ukraine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CH" dirty="0"/>
              <a:t>Dr. Hannah Smidt</a:t>
            </a:r>
          </a:p>
          <a:p>
            <a:r>
              <a:rPr lang="de-CH" dirty="0"/>
              <a:t>Universität Zürich</a:t>
            </a:r>
          </a:p>
          <a:p>
            <a:r>
              <a:rPr lang="de-CH" dirty="0" err="1"/>
              <a:t>smidt</a:t>
            </a:r>
            <a:r>
              <a:rPr lang="de-CH" dirty="0"/>
              <a:t>[at]ipz.uzh.ch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377619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In den nächsten halben Stunde 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de-CH" dirty="0"/>
              <a:t>Überblick über den Krieg in der Ukraine</a:t>
            </a:r>
          </a:p>
          <a:p>
            <a:pPr marL="514350" indent="-514350">
              <a:buFont typeface="+mj-lt"/>
              <a:buAutoNum type="arabicPeriod"/>
            </a:pPr>
            <a:r>
              <a:rPr lang="de-CH" dirty="0"/>
              <a:t>Einordnung in globale Trends von bewaffneten Konflikten</a:t>
            </a:r>
          </a:p>
          <a:p>
            <a:pPr marL="514350" indent="-514350">
              <a:buFont typeface="+mj-lt"/>
              <a:buAutoNum type="arabicPeriod"/>
            </a:pPr>
            <a:r>
              <a:rPr lang="de-CH" dirty="0"/>
              <a:t>Die Rolle der Vereinten Nationen</a:t>
            </a:r>
          </a:p>
          <a:p>
            <a:pPr marL="514350" indent="-514350">
              <a:buFont typeface="+mj-lt"/>
              <a:buAutoNum type="arabicPeriod"/>
            </a:pPr>
            <a:r>
              <a:rPr lang="de-CH" dirty="0"/>
              <a:t>Internationale Mediation</a:t>
            </a:r>
          </a:p>
          <a:p>
            <a:pPr marL="514350" indent="-514350">
              <a:buFont typeface="+mj-lt"/>
              <a:buAutoNum type="arabicPeriod"/>
            </a:pPr>
            <a:r>
              <a:rPr lang="de-CH" dirty="0"/>
              <a:t>Internationale Sanktionen</a:t>
            </a:r>
          </a:p>
          <a:p>
            <a:pPr marL="514350" indent="-514350">
              <a:buFont typeface="+mj-lt"/>
              <a:buAutoNum type="arabicPeriod"/>
            </a:pPr>
            <a:r>
              <a:rPr lang="de-CH" dirty="0"/>
              <a:t>Massnahmen gegen Gewalt gegen Zivilisten</a:t>
            </a:r>
          </a:p>
          <a:p>
            <a:pPr marL="514350" indent="-514350">
              <a:buFont typeface="+mj-lt"/>
              <a:buAutoNum type="arabicPeriod"/>
            </a:pPr>
            <a:r>
              <a:rPr lang="de-CH" dirty="0"/>
              <a:t>Kontroverse Waffenlieferungen</a:t>
            </a:r>
          </a:p>
          <a:p>
            <a:pPr marL="514350" indent="-514350">
              <a:buFont typeface="+mj-lt"/>
              <a:buAutoNum type="arabicPeriod"/>
            </a:pPr>
            <a:r>
              <a:rPr lang="de-CH" dirty="0"/>
              <a:t>Ausblick: </a:t>
            </a:r>
            <a:r>
              <a:rPr lang="de-CH" dirty="0" err="1"/>
              <a:t>Peacekeeping</a:t>
            </a:r>
            <a:r>
              <a:rPr lang="de-CH" dirty="0"/>
              <a:t>- und Beobachtermissionen</a:t>
            </a:r>
          </a:p>
          <a:p>
            <a:pPr marL="514350" indent="-514350">
              <a:buFont typeface="+mj-lt"/>
              <a:buAutoNum type="arabicPeriod"/>
            </a:pPr>
            <a:endParaRPr lang="de-CH" dirty="0"/>
          </a:p>
          <a:p>
            <a:pPr marL="514350" indent="-514350">
              <a:buFont typeface="+mj-lt"/>
              <a:buAutoNum type="arabicPeriod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684254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Krieg in der Ukraine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5698067" cy="4238096"/>
          </a:xfrm>
        </p:spPr>
        <p:txBody>
          <a:bodyPr>
            <a:normAutofit/>
          </a:bodyPr>
          <a:lstStyle/>
          <a:p>
            <a:endParaRPr lang="de-CH" b="1" dirty="0"/>
          </a:p>
          <a:p>
            <a:pPr marL="0" indent="0" algn="ctr">
              <a:buNone/>
            </a:pPr>
            <a:r>
              <a:rPr lang="de-CH" b="1" dirty="0"/>
              <a:t>Wie lange dauert der Krieg in der Ukraine schon an?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6208" y="1878013"/>
            <a:ext cx="4695039" cy="3863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7184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Krieg in der Ukraine – Wie lange schon?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5698067" cy="42380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CH" b="1" dirty="0"/>
              <a:t>Seit knapp über fünf Wochen…</a:t>
            </a:r>
            <a:endParaRPr lang="de-CH" dirty="0"/>
          </a:p>
          <a:p>
            <a:pPr marL="0" indent="0">
              <a:buNone/>
            </a:pPr>
            <a:endParaRPr lang="de-CH" dirty="0"/>
          </a:p>
          <a:p>
            <a:r>
              <a:rPr lang="de-CH" b="1" dirty="0"/>
              <a:t>24. Feb. 2022</a:t>
            </a:r>
            <a:r>
              <a:rPr lang="de-CH" dirty="0"/>
              <a:t>: Start der russischen Invasion der Ukraine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6208" y="1878013"/>
            <a:ext cx="4695039" cy="3863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8184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Krieg in der Ukraine – Wie lange schon?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5698067" cy="42380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CH" b="1" dirty="0"/>
              <a:t>Seit fast acht Jahren…</a:t>
            </a:r>
          </a:p>
          <a:p>
            <a:pPr marL="0" indent="0">
              <a:buNone/>
            </a:pPr>
            <a:endParaRPr lang="de-CH" b="1" dirty="0"/>
          </a:p>
          <a:p>
            <a:r>
              <a:rPr lang="de-CH" b="1" dirty="0"/>
              <a:t>27. Feb. 2014</a:t>
            </a:r>
            <a:r>
              <a:rPr lang="de-CH" dirty="0"/>
              <a:t>: Start der russischen Annektierung der Krim Halbinsel</a:t>
            </a:r>
          </a:p>
          <a:p>
            <a:endParaRPr lang="de-CH" dirty="0"/>
          </a:p>
          <a:p>
            <a:r>
              <a:rPr lang="de-CH" b="1" dirty="0"/>
              <a:t>06. Apr. 2014</a:t>
            </a:r>
            <a:r>
              <a:rPr lang="de-CH" dirty="0"/>
              <a:t>: Start des «internationalisierten» bewaffneten Konflikts im </a:t>
            </a:r>
            <a:r>
              <a:rPr lang="de-CH" dirty="0" err="1"/>
              <a:t>Donbas</a:t>
            </a:r>
            <a:r>
              <a:rPr lang="de-CH" dirty="0"/>
              <a:t> (Ostukraine)</a:t>
            </a:r>
          </a:p>
          <a:p>
            <a:pPr marL="0" indent="0">
              <a:buNone/>
            </a:pPr>
            <a:endParaRPr lang="de-CH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6208" y="1878013"/>
            <a:ext cx="4695039" cy="3863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2922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Trends in bewaffneten Konflikten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10651067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GB" sz="2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t="8781"/>
          <a:stretch/>
        </p:blipFill>
        <p:spPr>
          <a:xfrm>
            <a:off x="623359" y="2370666"/>
            <a:ext cx="7981950" cy="430953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517996" y="2878492"/>
            <a:ext cx="30585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Seit Februar 2014: Russische Unterstützung ermöglicht innerstaatlichen Krieg (separatistische Rebellion) in der Ostukraine </a:t>
            </a:r>
            <a:endParaRPr lang="en-GB" dirty="0"/>
          </a:p>
        </p:txBody>
      </p:sp>
      <p:cxnSp>
        <p:nvCxnSpPr>
          <p:cNvPr id="7" name="Straight Arrow Connector 6"/>
          <p:cNvCxnSpPr>
            <a:stCxn id="5" idx="1"/>
          </p:cNvCxnSpPr>
          <p:nvPr/>
        </p:nvCxnSpPr>
        <p:spPr>
          <a:xfrm flipH="1">
            <a:off x="7890934" y="3617156"/>
            <a:ext cx="627062" cy="134413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8517996" y="4628088"/>
            <a:ext cx="26241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Seit Februar 2022: Russischer Einmarsch und zwischenstaatlichen Krieg</a:t>
            </a:r>
            <a:endParaRPr lang="en-GB" dirty="0"/>
          </a:p>
        </p:txBody>
      </p:sp>
      <p:cxnSp>
        <p:nvCxnSpPr>
          <p:cNvPr id="10" name="Straight Arrow Connector 9"/>
          <p:cNvCxnSpPr>
            <a:stCxn id="8" idx="1"/>
          </p:cNvCxnSpPr>
          <p:nvPr/>
        </p:nvCxnSpPr>
        <p:spPr>
          <a:xfrm flipH="1">
            <a:off x="7992534" y="5089753"/>
            <a:ext cx="525462" cy="41358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feld 5">
            <a:extLst>
              <a:ext uri="{FF2B5EF4-FFF2-40B4-BE49-F238E27FC236}">
                <a16:creationId xmlns:a16="http://schemas.microsoft.com/office/drawing/2014/main" id="{D0737E70-A7F8-4AA1-B7A3-12143A7CF95B}"/>
              </a:ext>
            </a:extLst>
          </p:cNvPr>
          <p:cNvSpPr txBox="1"/>
          <p:nvPr/>
        </p:nvSpPr>
        <p:spPr>
          <a:xfrm>
            <a:off x="8517996" y="6054571"/>
            <a:ext cx="31861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Petersson &amp; Öberg (2020, JPR)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278137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Die Rolle der Vereinten Nationen in Kriegen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27452" b="11957"/>
          <a:stretch/>
        </p:blipFill>
        <p:spPr>
          <a:xfrm>
            <a:off x="8012798" y="2243667"/>
            <a:ext cx="3276022" cy="188806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0579" y="4377267"/>
            <a:ext cx="3268241" cy="189282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00666" y="1955800"/>
            <a:ext cx="657013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de-CH" b="1" dirty="0"/>
              <a:t>VN Charta: Generelles Verbot unilateraler Gewaltanwendung</a:t>
            </a:r>
          </a:p>
          <a:p>
            <a:pPr marL="285750" indent="-285750">
              <a:buFontTx/>
              <a:buChar char="-"/>
            </a:pPr>
            <a:r>
              <a:rPr lang="de-CH" b="1" dirty="0"/>
              <a:t>Streitbeilegung durch friedliche Mittel und Zwangsmassnahmen</a:t>
            </a:r>
          </a:p>
          <a:p>
            <a:pPr marL="742950" lvl="1" indent="-285750">
              <a:buFontTx/>
              <a:buChar char="-"/>
            </a:pPr>
            <a:r>
              <a:rPr lang="de-CH" dirty="0"/>
              <a:t>Verhandlung, Untersuchung, Vermittlung, etc. (Kap. V)</a:t>
            </a:r>
          </a:p>
          <a:p>
            <a:pPr marL="742950" lvl="1" indent="-285750">
              <a:buFontTx/>
              <a:buChar char="-"/>
            </a:pPr>
            <a:r>
              <a:rPr lang="de-CH" dirty="0"/>
              <a:t>Sanktionen, </a:t>
            </a:r>
            <a:r>
              <a:rPr lang="de-CH" dirty="0" err="1"/>
              <a:t>Peacekeeping</a:t>
            </a:r>
            <a:r>
              <a:rPr lang="de-CH" dirty="0"/>
              <a:t>, etc. (Kap VII)</a:t>
            </a:r>
            <a:endParaRPr lang="de-CH" b="1" dirty="0"/>
          </a:p>
          <a:p>
            <a:endParaRPr lang="de-CH" b="1" dirty="0"/>
          </a:p>
          <a:p>
            <a:pPr marL="285750" indent="-285750">
              <a:buFontTx/>
              <a:buChar char="-"/>
            </a:pPr>
            <a:r>
              <a:rPr lang="de-CH" b="1" dirty="0"/>
              <a:t>Beschlussfähigkeit im VN Sicherheitsrat ist blockiert </a:t>
            </a:r>
          </a:p>
          <a:p>
            <a:pPr marL="742950" lvl="1" indent="-285750">
              <a:buFontTx/>
              <a:buChar char="-"/>
            </a:pPr>
            <a:r>
              <a:rPr lang="de-CH" dirty="0"/>
              <a:t>Resolutionen zur Verurteilung der Krim Annektierung 2014 und des russischen Angriffskrieg 2022 scheitern am russischem Veto (China enthielt sich)</a:t>
            </a:r>
            <a:endParaRPr lang="en-GB" dirty="0"/>
          </a:p>
          <a:p>
            <a:pPr marL="742950" lvl="1" indent="-285750">
              <a:buFontTx/>
              <a:buChar char="-"/>
            </a:pPr>
            <a:endParaRPr lang="de-CH" dirty="0"/>
          </a:p>
          <a:p>
            <a:pPr marL="285750" indent="-285750">
              <a:buFontTx/>
              <a:buChar char="-"/>
            </a:pPr>
            <a:r>
              <a:rPr lang="de-CH" b="1" dirty="0"/>
              <a:t>Generalversammlung der VN bleibt handlungsfähig</a:t>
            </a:r>
          </a:p>
          <a:p>
            <a:pPr marL="742950" lvl="1" indent="-285750">
              <a:buFontTx/>
              <a:buChar char="-"/>
            </a:pPr>
            <a:r>
              <a:rPr lang="de-CH" dirty="0"/>
              <a:t>Resolution zur Verurteilung der russischen Aggression 2014 und 2022 mit grosser Mehrheit angenommen</a:t>
            </a:r>
          </a:p>
          <a:p>
            <a:pPr marL="742950" lvl="1" indent="-285750">
              <a:buFontTx/>
              <a:buChar char="-"/>
            </a:pPr>
            <a:r>
              <a:rPr lang="de-CH" dirty="0"/>
              <a:t>Aber: Resolutionen der Generalversammlungen sind nicht bindend.</a:t>
            </a:r>
          </a:p>
        </p:txBody>
      </p:sp>
    </p:spTree>
    <p:extLst>
      <p:ext uri="{BB962C8B-B14F-4D97-AF65-F5344CB8AC3E}">
        <p14:creationId xmlns:p14="http://schemas.microsoft.com/office/powerpoint/2010/main" val="3044831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Internationale Mediation - Funktionen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de-CH" b="1" dirty="0"/>
              <a:t>Organisation</a:t>
            </a:r>
            <a:r>
              <a:rPr lang="de-CH" dirty="0"/>
              <a:t> von Gesprächen zwischen Konfliktparteien</a:t>
            </a:r>
          </a:p>
          <a:p>
            <a:pPr lvl="1"/>
            <a:r>
              <a:rPr lang="de-CH" dirty="0"/>
              <a:t>Bereitstellung von </a:t>
            </a:r>
            <a:r>
              <a:rPr lang="de-CH" b="1" dirty="0"/>
              <a:t>Informationen</a:t>
            </a:r>
            <a:r>
              <a:rPr lang="de-CH" dirty="0"/>
              <a:t> (z.B. </a:t>
            </a:r>
            <a:r>
              <a:rPr lang="de-CH" dirty="0" err="1"/>
              <a:t>fact-checking</a:t>
            </a:r>
            <a:r>
              <a:rPr lang="de-CH" dirty="0"/>
              <a:t>, </a:t>
            </a:r>
            <a:r>
              <a:rPr lang="de-CH" dirty="0" err="1"/>
              <a:t>go-between</a:t>
            </a:r>
            <a:r>
              <a:rPr lang="de-CH" dirty="0"/>
              <a:t>)</a:t>
            </a:r>
          </a:p>
          <a:p>
            <a:pPr lvl="1"/>
            <a:r>
              <a:rPr lang="de-CH" b="1" dirty="0"/>
              <a:t>Anreize für Einigung </a:t>
            </a:r>
            <a:r>
              <a:rPr lang="de-CH" dirty="0"/>
              <a:t>schaffen (z.B. Entwicklungshilfezusagen)</a:t>
            </a:r>
          </a:p>
          <a:p>
            <a:pPr lvl="1"/>
            <a:r>
              <a:rPr lang="de-CH" b="1" dirty="0"/>
              <a:t>Verantwortungsübernahme</a:t>
            </a:r>
            <a:r>
              <a:rPr lang="de-CH" dirty="0"/>
              <a:t> zur Gesichtswahrung</a:t>
            </a:r>
          </a:p>
          <a:p>
            <a:pPr lvl="1"/>
            <a:r>
              <a:rPr lang="de-CH" b="1" dirty="0"/>
              <a:t>Garantien</a:t>
            </a:r>
            <a:r>
              <a:rPr lang="de-CH" dirty="0"/>
              <a:t> für ein Waffenstillstands- /Friedensabkommen</a:t>
            </a:r>
          </a:p>
          <a:p>
            <a:pPr marL="457200" lvl="1" indent="0">
              <a:buNone/>
            </a:pPr>
            <a:endParaRPr lang="de-CH" dirty="0"/>
          </a:p>
          <a:p>
            <a:pPr lvl="1"/>
            <a:endParaRPr lang="de-CH" dirty="0"/>
          </a:p>
          <a:p>
            <a:pPr lvl="1"/>
            <a:endParaRPr lang="de-CH" dirty="0"/>
          </a:p>
          <a:p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40407"/>
          <a:stretch/>
        </p:blipFill>
        <p:spPr>
          <a:xfrm>
            <a:off x="1627386" y="3926946"/>
            <a:ext cx="3679429" cy="238495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5267" y="3926946"/>
            <a:ext cx="4791171" cy="2497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2844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Warum braucht es internationale Mediation?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de-CH" sz="2400" b="1" dirty="0"/>
              <a:t>Unvollständiger Informationen</a:t>
            </a:r>
          </a:p>
          <a:p>
            <a:pPr lvl="1"/>
            <a:r>
              <a:rPr lang="de-CH" dirty="0"/>
              <a:t>Russland weiss nicht wie militärisch stark und kriegsgewillt die Ukraine ist Deshalb: Russland unterschätzt ukrainische Stärke, fordert zu viel in Verhandlungen, Ukraine lehnt ab, und der Krieg geht weiter</a:t>
            </a:r>
          </a:p>
          <a:p>
            <a:pPr lvl="1"/>
            <a:r>
              <a:rPr lang="de-CH" b="1" dirty="0"/>
              <a:t>Mediator stellt glaubwürdige Informationen über militärische Kapazitäten bereit </a:t>
            </a:r>
            <a:r>
              <a:rPr lang="de-CH" dirty="0"/>
              <a:t>und fördert Erfolg von Verhandlungen.</a:t>
            </a:r>
          </a:p>
          <a:p>
            <a:pPr marL="0" indent="0">
              <a:buNone/>
            </a:pPr>
            <a:r>
              <a:rPr lang="de-CH" sz="2400" b="1" dirty="0"/>
              <a:t>Misstrauen und unglaubwürdige Versprechen</a:t>
            </a:r>
          </a:p>
          <a:p>
            <a:pPr lvl="1"/>
            <a:r>
              <a:rPr lang="de-CH" dirty="0"/>
              <a:t>Russland und Ukraine werden militärisch schwächer, wenn sie sich einseitig an ein Waffenstillstandsabkommen halten. Deshalb: Keine Seite kann glaubwürdig versprechen ein Abkommen einzuhalten.</a:t>
            </a:r>
          </a:p>
          <a:p>
            <a:pPr lvl="1"/>
            <a:r>
              <a:rPr lang="de-CH" b="1" dirty="0"/>
              <a:t>Mediatoren ermöglichen Garantien, dass ein Bruch eines Abkommens (egal von welcher Seite) bestraft würde.</a:t>
            </a:r>
          </a:p>
          <a:p>
            <a:pPr marL="0" indent="0">
              <a:buNone/>
            </a:pPr>
            <a:endParaRPr lang="de-CH" sz="2400" dirty="0"/>
          </a:p>
          <a:p>
            <a:pPr marL="0" indent="0">
              <a:buNone/>
            </a:pP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4195221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Internationale Sanktionen - Funktionen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CH" sz="2400" b="1" dirty="0"/>
              <a:t>Erzwingen</a:t>
            </a:r>
            <a:r>
              <a:rPr lang="de-CH" sz="2400" dirty="0"/>
              <a:t> von Politikwechsel (z.B. Stopp der russischen Invasion)</a:t>
            </a:r>
          </a:p>
          <a:p>
            <a:r>
              <a:rPr lang="de-CH" sz="2400" b="1" dirty="0"/>
              <a:t>Erschweren</a:t>
            </a:r>
            <a:r>
              <a:rPr lang="de-CH" sz="2400" dirty="0"/>
              <a:t> der unerwünschten Politik (z.B. der Finanzierung von Krieg)</a:t>
            </a:r>
          </a:p>
          <a:p>
            <a:r>
              <a:rPr lang="de-CH" sz="2400" b="1" dirty="0"/>
              <a:t>Symbolische Sanktionierung </a:t>
            </a:r>
            <a:r>
              <a:rPr lang="de-CH" sz="2400" dirty="0"/>
              <a:t>einer unerwünschten Politik (z.B. der Verurteilung eines Bruchs mit Völkerrecht)</a:t>
            </a:r>
          </a:p>
          <a:p>
            <a:endParaRPr lang="en-GB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9025" y="3333792"/>
            <a:ext cx="5606892" cy="2400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3335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Internationale Sanktionen – Erfolgreich?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07688" y="1825625"/>
            <a:ext cx="8646111" cy="4351338"/>
          </a:xfrm>
        </p:spPr>
        <p:txBody>
          <a:bodyPr>
            <a:normAutofit/>
          </a:bodyPr>
          <a:lstStyle/>
          <a:p>
            <a:r>
              <a:rPr lang="de-CH" b="1" dirty="0"/>
              <a:t>Verhängte Sanktionen in der Vergangenheit eher nicht erfolgreich: </a:t>
            </a:r>
            <a:r>
              <a:rPr lang="de-CH" dirty="0"/>
              <a:t>Nur zwischen 20-34% der Fälle führten gezielte Sanktionen zu Politikwechsel.</a:t>
            </a:r>
          </a:p>
          <a:p>
            <a:pPr marL="0" indent="0">
              <a:buNone/>
            </a:pPr>
            <a:r>
              <a:rPr lang="de-CH" dirty="0"/>
              <a:t>		</a:t>
            </a:r>
            <a:r>
              <a:rPr lang="de-CH" sz="2400" dirty="0"/>
              <a:t>(</a:t>
            </a:r>
            <a:r>
              <a:rPr lang="de-CH" sz="2400" dirty="0" err="1"/>
              <a:t>Wallensteen</a:t>
            </a:r>
            <a:r>
              <a:rPr lang="de-CH" sz="2400" dirty="0"/>
              <a:t> &amp; </a:t>
            </a:r>
            <a:r>
              <a:rPr lang="de-CH" sz="2400" dirty="0" err="1"/>
              <a:t>Grusell</a:t>
            </a:r>
            <a:r>
              <a:rPr lang="de-CH" sz="2400" dirty="0"/>
              <a:t> 2012, Global </a:t>
            </a:r>
            <a:r>
              <a:rPr lang="de-CH" sz="2400" dirty="0" err="1"/>
              <a:t>Governance</a:t>
            </a:r>
            <a:r>
              <a:rPr lang="de-CH" sz="2400" dirty="0"/>
              <a:t>)</a:t>
            </a:r>
          </a:p>
          <a:p>
            <a:pPr marL="0" indent="0">
              <a:buNone/>
            </a:pPr>
            <a:endParaRPr lang="de-CH" dirty="0"/>
          </a:p>
          <a:p>
            <a:r>
              <a:rPr lang="de-CH" dirty="0"/>
              <a:t>Sanktionen </a:t>
            </a:r>
            <a:r>
              <a:rPr lang="de-CH" b="1" dirty="0"/>
              <a:t>werden umgangen.</a:t>
            </a:r>
          </a:p>
          <a:p>
            <a:r>
              <a:rPr lang="de-CH" dirty="0"/>
              <a:t>Sanktionen haben </a:t>
            </a:r>
            <a:r>
              <a:rPr lang="de-CH" b="1" dirty="0"/>
              <a:t>unerwünschte Effekte</a:t>
            </a:r>
            <a:r>
              <a:rPr lang="de-CH" dirty="0"/>
              <a:t>, welche die Macht von kriegstreibenden Regierungen stärken.</a:t>
            </a:r>
          </a:p>
          <a:p>
            <a:r>
              <a:rPr lang="de-CH" dirty="0"/>
              <a:t>Sanktionen werden </a:t>
            </a:r>
            <a:r>
              <a:rPr lang="de-CH" b="1" dirty="0"/>
              <a:t>nicht durchgehalten.</a:t>
            </a:r>
            <a:endParaRPr lang="de-CH" dirty="0"/>
          </a:p>
          <a:p>
            <a:endParaRPr lang="de-CH" dirty="0"/>
          </a:p>
        </p:txBody>
      </p:sp>
      <p:sp>
        <p:nvSpPr>
          <p:cNvPr id="4" name="Pfeil: nach rechts gekrümmt 3">
            <a:extLst>
              <a:ext uri="{FF2B5EF4-FFF2-40B4-BE49-F238E27FC236}">
                <a16:creationId xmlns:a16="http://schemas.microsoft.com/office/drawing/2014/main" id="{30D0A31B-CC3A-401B-B9BB-EBA227A610F4}"/>
              </a:ext>
            </a:extLst>
          </p:cNvPr>
          <p:cNvSpPr/>
          <p:nvPr/>
        </p:nvSpPr>
        <p:spPr>
          <a:xfrm>
            <a:off x="1198485" y="2308194"/>
            <a:ext cx="1296140" cy="3133818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>
              <a:solidFill>
                <a:schemeClr val="tx1"/>
              </a:solidFill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0B63F219-2BA6-454D-9C50-FC9599A82102}"/>
              </a:ext>
            </a:extLst>
          </p:cNvPr>
          <p:cNvSpPr txBox="1"/>
          <p:nvPr/>
        </p:nvSpPr>
        <p:spPr>
          <a:xfrm>
            <a:off x="577049" y="3524435"/>
            <a:ext cx="1766656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CH" b="1" dirty="0"/>
              <a:t>Warum nicht so erfolgreich?</a:t>
            </a:r>
          </a:p>
        </p:txBody>
      </p:sp>
    </p:spTree>
    <p:extLst>
      <p:ext uri="{BB962C8B-B14F-4D97-AF65-F5344CB8AC3E}">
        <p14:creationId xmlns:p14="http://schemas.microsoft.com/office/powerpoint/2010/main" val="6650078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Gewalt gegen Zivilisten in Kriegen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304692" cy="4351338"/>
          </a:xfrm>
        </p:spPr>
        <p:txBody>
          <a:bodyPr>
            <a:normAutofit/>
          </a:bodyPr>
          <a:lstStyle/>
          <a:p>
            <a:r>
              <a:rPr lang="de-CH" sz="2200" dirty="0"/>
              <a:t>In den letzten 30 Jahren wurden fast </a:t>
            </a:r>
            <a:r>
              <a:rPr lang="de-CH" sz="2200" b="1" dirty="0"/>
              <a:t>eine Millionen Zivilisten in Kriegen getötet. </a:t>
            </a:r>
          </a:p>
          <a:p>
            <a:r>
              <a:rPr lang="de-CH" sz="2200" b="1" dirty="0"/>
              <a:t>Unterstützung aus dem Ausland </a:t>
            </a:r>
            <a:r>
              <a:rPr lang="de-CH" sz="2200" dirty="0"/>
              <a:t>für Rebellengruppen e</a:t>
            </a:r>
            <a:r>
              <a:rPr lang="de-CH" sz="2200" b="1" dirty="0"/>
              <a:t>rhöht Gewalt gegen Zivilisten</a:t>
            </a:r>
            <a:r>
              <a:rPr lang="de-CH" sz="2200" dirty="0"/>
              <a:t>, weil Rebellen nicht auf (finanzielle) Unterstützung der Zivilbevölkerung angewiesen sind.</a:t>
            </a:r>
          </a:p>
          <a:p>
            <a:r>
              <a:rPr lang="de-CH" sz="2200" dirty="0"/>
              <a:t>Gewalt gegen Zivilisten ist </a:t>
            </a:r>
            <a:r>
              <a:rPr lang="de-CH" sz="2200" b="1" dirty="0"/>
              <a:t>strategisch</a:t>
            </a:r>
            <a:r>
              <a:rPr lang="de-CH" sz="2200" dirty="0"/>
              <a:t>:</a:t>
            </a:r>
          </a:p>
          <a:p>
            <a:pPr lvl="1"/>
            <a:r>
              <a:rPr lang="de-CH" dirty="0"/>
              <a:t>Zermürbung</a:t>
            </a:r>
          </a:p>
          <a:p>
            <a:pPr lvl="1"/>
            <a:r>
              <a:rPr lang="de-CH" dirty="0"/>
              <a:t>Einschüchterung</a:t>
            </a:r>
          </a:p>
          <a:p>
            <a:pPr lvl="1"/>
            <a:r>
              <a:rPr lang="de-CH" dirty="0"/>
              <a:t>Polarisierung</a:t>
            </a:r>
          </a:p>
          <a:p>
            <a:pPr marL="0" indent="0">
              <a:buNone/>
            </a:pPr>
            <a:endParaRPr lang="en-GB" sz="2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4033" y="1757118"/>
            <a:ext cx="3873616" cy="259702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866185" y="6311900"/>
            <a:ext cx="3375879" cy="381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err="1"/>
              <a:t>Petersson</a:t>
            </a:r>
            <a:r>
              <a:rPr lang="de-CH" dirty="0"/>
              <a:t> &amp; </a:t>
            </a:r>
            <a:r>
              <a:rPr lang="de-CH" dirty="0" err="1"/>
              <a:t>Öberg</a:t>
            </a:r>
            <a:r>
              <a:rPr lang="de-CH" dirty="0"/>
              <a:t> (2020)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645227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Massnahmen zur Eindämmung von Gewalt gegen Zivilisten in Kriegen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dirty="0"/>
              <a:t>Aushandlung von </a:t>
            </a:r>
            <a:r>
              <a:rPr lang="de-CH" b="1" dirty="0"/>
              <a:t>humanitären Korridore </a:t>
            </a:r>
            <a:r>
              <a:rPr lang="de-CH" dirty="0"/>
              <a:t>(eher möglich am Anfang eines Krieges)</a:t>
            </a:r>
          </a:p>
          <a:p>
            <a:r>
              <a:rPr lang="de-CH" dirty="0"/>
              <a:t>Internationale</a:t>
            </a:r>
            <a:r>
              <a:rPr lang="de-CH" b="1" dirty="0"/>
              <a:t> Beobachter und Untersuchungskommission </a:t>
            </a:r>
            <a:r>
              <a:rPr lang="de-CH" dirty="0"/>
              <a:t>(z.B. veranlasst vom UN Menschenrechtsrat in der Ukraine)</a:t>
            </a:r>
          </a:p>
          <a:p>
            <a:r>
              <a:rPr lang="de-CH" b="1" dirty="0"/>
              <a:t>Internationales «Shaming» </a:t>
            </a:r>
            <a:r>
              <a:rPr lang="de-CH" dirty="0"/>
              <a:t>(z.B. Ausschluss Russlands aus dem Europarat)</a:t>
            </a:r>
          </a:p>
          <a:p>
            <a:endParaRPr lang="de-CH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2862" y="4149969"/>
            <a:ext cx="4488009" cy="2240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8497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Internationale Waffenlieferungen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84413"/>
            <a:ext cx="10667260" cy="3435658"/>
          </a:xfrm>
        </p:spPr>
        <p:txBody>
          <a:bodyPr>
            <a:normAutofit/>
          </a:bodyPr>
          <a:lstStyle/>
          <a:p>
            <a:r>
              <a:rPr lang="de-CH" sz="2400" b="1" dirty="0"/>
              <a:t>Warum gibt es Waffenlieferungen?</a:t>
            </a:r>
          </a:p>
          <a:p>
            <a:pPr lvl="1"/>
            <a:r>
              <a:rPr lang="de-CH" dirty="0"/>
              <a:t>Recht auf Selbstverteidigung und moralische Verpflichtung</a:t>
            </a:r>
          </a:p>
          <a:p>
            <a:pPr lvl="1"/>
            <a:r>
              <a:rPr lang="de-CH" dirty="0"/>
              <a:t>Andere Staaten wollen «etwas tun».</a:t>
            </a:r>
          </a:p>
          <a:p>
            <a:pPr lvl="1"/>
            <a:r>
              <a:rPr lang="de-CH" dirty="0"/>
              <a:t>Russland darf nicht «gewinnen», weil sonst Diktatur und Repression drohen.</a:t>
            </a:r>
          </a:p>
          <a:p>
            <a:r>
              <a:rPr lang="de-CH" sz="2400" b="1" dirty="0"/>
              <a:t>Allerdings: Waffenlieferungen in Krisen und Kriegsgebiete können Konflikte verschärfen und</a:t>
            </a:r>
            <a:r>
              <a:rPr lang="de-CH" sz="2400" dirty="0"/>
              <a:t> </a:t>
            </a:r>
            <a:r>
              <a:rPr lang="de-CH" sz="2400" b="1" dirty="0"/>
              <a:t>verlängern</a:t>
            </a:r>
            <a:r>
              <a:rPr lang="de-CH" sz="2400" dirty="0"/>
              <a:t> (Brzoska &amp; Pearson 1994, Univ. of </a:t>
            </a:r>
            <a:r>
              <a:rPr lang="de-CH" sz="2400" dirty="0" err="1"/>
              <a:t>Calif</a:t>
            </a:r>
            <a:r>
              <a:rPr lang="de-CH" sz="2400" dirty="0"/>
              <a:t>. Press; Pamp, Rudolph, Thurner, </a:t>
            </a:r>
            <a:r>
              <a:rPr lang="de-CH" sz="2400" dirty="0" err="1"/>
              <a:t>Mehltretter</a:t>
            </a:r>
            <a:r>
              <a:rPr lang="de-CH" sz="2400" dirty="0"/>
              <a:t> &amp; Primus 2018, JPR</a:t>
            </a:r>
            <a:r>
              <a:rPr lang="en-GB" sz="2400" dirty="0"/>
              <a:t>)</a:t>
            </a:r>
          </a:p>
          <a:p>
            <a:pPr lvl="1"/>
            <a:r>
              <a:rPr lang="de-CH" dirty="0"/>
              <a:t>Ein Argument: Waffenlieferungen verändern das militärische Kräfteverhältnis und unterminieren so Verhandlungen.</a:t>
            </a:r>
          </a:p>
          <a:p>
            <a:pPr marL="457200" lvl="1" indent="0">
              <a:buNone/>
            </a:pPr>
            <a:endParaRPr lang="de-CH" dirty="0"/>
          </a:p>
          <a:p>
            <a:pPr lvl="1"/>
            <a:endParaRPr lang="en-GB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B9038B9D-5926-4212-BB95-32087E0EB0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3379" y="5118065"/>
            <a:ext cx="6296025" cy="1438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0869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74EA2B-DB5A-4B72-A7F1-4EA39E506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Ausblick: Beobachter- und </a:t>
            </a:r>
            <a:r>
              <a:rPr lang="de-CH" dirty="0" err="1"/>
              <a:t>Peacekeeping</a:t>
            </a:r>
            <a:r>
              <a:rPr lang="de-CH" dirty="0"/>
              <a:t>-Missionen – Funktionen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E7C482B7-7E6F-46C7-909A-B676DF49E0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338512" y="1843590"/>
            <a:ext cx="5717939" cy="4167479"/>
          </a:xfr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B22582DE-A3BF-4131-947B-ADC18D1449D3}"/>
              </a:ext>
            </a:extLst>
          </p:cNvPr>
          <p:cNvSpPr txBox="1"/>
          <p:nvPr/>
        </p:nvSpPr>
        <p:spPr>
          <a:xfrm>
            <a:off x="7887999" y="6163971"/>
            <a:ext cx="39459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Bara &amp; </a:t>
            </a:r>
            <a:r>
              <a:rPr lang="de-CH" dirty="0" err="1"/>
              <a:t>Hultman</a:t>
            </a:r>
            <a:r>
              <a:rPr lang="de-CH" dirty="0"/>
              <a:t> 2020, Int. </a:t>
            </a:r>
            <a:r>
              <a:rPr lang="de-CH" dirty="0" err="1"/>
              <a:t>Peacekeeping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9190575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Ausblick: Beobachter- und </a:t>
            </a:r>
            <a:r>
              <a:rPr lang="de-CH" dirty="0" err="1"/>
              <a:t>Peacekeeping</a:t>
            </a:r>
            <a:r>
              <a:rPr lang="de-CH" dirty="0"/>
              <a:t>-Missionen – Funktionen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sz="2800" b="1" dirty="0"/>
              <a:t>Wie helfen</a:t>
            </a:r>
            <a:r>
              <a:rPr lang="de-CH" sz="2800" dirty="0"/>
              <a:t> </a:t>
            </a:r>
            <a:r>
              <a:rPr lang="de-CH" dirty="0"/>
              <a:t>Friedensmissionen Frieden zu sichern?</a:t>
            </a:r>
          </a:p>
          <a:p>
            <a:pPr marL="0" indent="0">
              <a:buNone/>
            </a:pPr>
            <a:endParaRPr lang="de-CH" dirty="0"/>
          </a:p>
          <a:p>
            <a:pPr lvl="1"/>
            <a:r>
              <a:rPr lang="de-CH" dirty="0"/>
              <a:t>Sie </a:t>
            </a:r>
            <a:r>
              <a:rPr lang="de-CH" b="1" dirty="0"/>
              <a:t>beobachten</a:t>
            </a:r>
            <a:r>
              <a:rPr lang="de-CH" dirty="0"/>
              <a:t>, ob sich die Parteien an das Abkommen halten und stärken so das Vertrauen zwischen den Parteien. </a:t>
            </a:r>
          </a:p>
          <a:p>
            <a:pPr lvl="1"/>
            <a:r>
              <a:rPr lang="de-CH" dirty="0"/>
              <a:t>Sie institutionalisieren </a:t>
            </a:r>
            <a:r>
              <a:rPr lang="de-CH" b="1" dirty="0"/>
              <a:t>Kommunikation</a:t>
            </a:r>
            <a:r>
              <a:rPr lang="de-CH" dirty="0"/>
              <a:t>.</a:t>
            </a:r>
          </a:p>
          <a:p>
            <a:pPr lvl="1"/>
            <a:r>
              <a:rPr lang="de-CH" dirty="0"/>
              <a:t>Sie machen </a:t>
            </a:r>
            <a:r>
              <a:rPr lang="de-CH" b="1" dirty="0"/>
              <a:t>Verletzungen des Abkommens durch Parteien öffentlich </a:t>
            </a:r>
            <a:r>
              <a:rPr lang="de-CH" dirty="0"/>
              <a:t>und erlauben es anderen Staaten diese zu sanktionieren</a:t>
            </a:r>
          </a:p>
          <a:p>
            <a:pPr lvl="1"/>
            <a:r>
              <a:rPr lang="de-CH" dirty="0"/>
              <a:t>Sie führen eigene Aktivitäten zum </a:t>
            </a:r>
            <a:r>
              <a:rPr lang="de-CH" b="1" dirty="0"/>
              <a:t>Wiederaufbau </a:t>
            </a:r>
            <a:r>
              <a:rPr lang="de-CH" dirty="0"/>
              <a:t>durch und koordinieren internationale Entwicklungshilfe</a:t>
            </a:r>
            <a:endParaRPr lang="de-CH" b="1" dirty="0"/>
          </a:p>
          <a:p>
            <a:pPr lvl="1"/>
            <a:r>
              <a:rPr lang="de-CH" dirty="0"/>
              <a:t>Sie helfen Wahlen zu organisieren und werben für </a:t>
            </a:r>
            <a:r>
              <a:rPr lang="de-CH" b="1" dirty="0"/>
              <a:t>Demokratie</a:t>
            </a:r>
          </a:p>
          <a:p>
            <a:pPr lvl="1"/>
            <a:endParaRPr lang="de-CH" dirty="0"/>
          </a:p>
          <a:p>
            <a:pPr lvl="2"/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4322022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3032F1-DF58-4682-9F61-87A123758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Ausblick: Beobachter- und </a:t>
            </a:r>
            <a:r>
              <a:rPr lang="de-CH" dirty="0" err="1"/>
              <a:t>Peacekeeping</a:t>
            </a:r>
            <a:r>
              <a:rPr lang="de-CH" dirty="0"/>
              <a:t>-Missionen – </a:t>
            </a:r>
            <a:r>
              <a:rPr lang="de-CH" b="1" dirty="0"/>
              <a:t>Effektiv?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D36326B-9A0B-4FEB-B24F-937B009E97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CH" sz="2400" b="1" dirty="0"/>
              <a:t>Nach Kriegshandlungen sind </a:t>
            </a:r>
            <a:r>
              <a:rPr lang="de-CH" sz="2400" dirty="0"/>
              <a:t>Friedensmissionen extrem effektiv um…</a:t>
            </a:r>
          </a:p>
          <a:p>
            <a:pPr lvl="1"/>
            <a:r>
              <a:rPr lang="de-CH" dirty="0"/>
              <a:t>das Wiederaufflammen eines </a:t>
            </a:r>
            <a:r>
              <a:rPr lang="de-CH" b="1" dirty="0"/>
              <a:t>Krieges zu verhindern</a:t>
            </a:r>
            <a:r>
              <a:rPr lang="de-CH" dirty="0"/>
              <a:t>.</a:t>
            </a:r>
          </a:p>
          <a:p>
            <a:pPr lvl="1"/>
            <a:r>
              <a:rPr lang="de-CH" b="1" dirty="0"/>
              <a:t>Gewalt gegen Zivilisten zu vermeiden.</a:t>
            </a:r>
          </a:p>
          <a:p>
            <a:pPr lvl="1"/>
            <a:r>
              <a:rPr lang="de-CH" dirty="0"/>
              <a:t>Staaten beim </a:t>
            </a:r>
            <a:r>
              <a:rPr lang="de-CH" b="1" dirty="0"/>
              <a:t>Wiederaufbau</a:t>
            </a:r>
            <a:r>
              <a:rPr lang="de-CH" dirty="0"/>
              <a:t> zu unterstützen.</a:t>
            </a:r>
          </a:p>
          <a:p>
            <a:pPr marL="457200" lvl="1" indent="0">
              <a:buNone/>
            </a:pPr>
            <a:r>
              <a:rPr lang="de-CH" dirty="0"/>
              <a:t>						(</a:t>
            </a:r>
            <a:r>
              <a:rPr lang="de-CH" dirty="0" err="1"/>
              <a:t>Fortna</a:t>
            </a:r>
            <a:r>
              <a:rPr lang="de-CH" dirty="0"/>
              <a:t> 2008; </a:t>
            </a:r>
            <a:r>
              <a:rPr lang="de-CH" dirty="0" err="1"/>
              <a:t>Hultman</a:t>
            </a:r>
            <a:r>
              <a:rPr lang="de-CH" dirty="0"/>
              <a:t> et al. 2013)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DFFCE7B-81D3-4CF5-AB64-8B49154B24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8586" y="3860646"/>
            <a:ext cx="4305490" cy="2632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9863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Zusammenfassung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e-CH" b="1" dirty="0"/>
              <a:t>Verhandlungen</a:t>
            </a:r>
            <a:r>
              <a:rPr lang="de-CH" dirty="0"/>
              <a:t> können gelingen (die meisten Kriege werden so beendet), insbesondere mit internationaler Mediation </a:t>
            </a:r>
          </a:p>
          <a:p>
            <a:r>
              <a:rPr lang="de-CH" b="1" dirty="0"/>
              <a:t>Internationale Sanktionen</a:t>
            </a:r>
            <a:r>
              <a:rPr lang="de-CH" dirty="0"/>
              <a:t> brauchen Zeit um zu wirken und sind kein Allheilmittel, aber sie erschweren militärische Aggression, insb. wenn Schaden für die Bevölkerung im sanktionierten Staat minimiert wird.</a:t>
            </a:r>
          </a:p>
          <a:p>
            <a:r>
              <a:rPr lang="de-CH" b="1" dirty="0"/>
              <a:t>Internationale Aufmerksamkeit </a:t>
            </a:r>
            <a:r>
              <a:rPr lang="de-CH" dirty="0"/>
              <a:t>ist wichtig zur Verhinderung von (noch mehr) Gewalt gegen Zivilisten.</a:t>
            </a:r>
          </a:p>
          <a:p>
            <a:r>
              <a:rPr lang="de-CH" b="1" dirty="0"/>
              <a:t>Waffenlieferungen</a:t>
            </a:r>
            <a:r>
              <a:rPr lang="de-CH" dirty="0"/>
              <a:t> erscheinen moralisch geboten, doch führen sie oft zu einer Verlängerung von Krieg.</a:t>
            </a:r>
          </a:p>
          <a:p>
            <a:r>
              <a:rPr lang="de-CH" dirty="0"/>
              <a:t>Abkommen können durch internationale </a:t>
            </a:r>
            <a:r>
              <a:rPr lang="de-CH" b="1" dirty="0"/>
              <a:t>Beobachter- und/oder </a:t>
            </a:r>
            <a:r>
              <a:rPr lang="de-CH" b="1" dirty="0" err="1"/>
              <a:t>Peacekeeping</a:t>
            </a:r>
            <a:r>
              <a:rPr lang="de-CH" b="1" dirty="0"/>
              <a:t>-Missionen </a:t>
            </a:r>
            <a:r>
              <a:rPr lang="de-CH" dirty="0"/>
              <a:t>“haltbar” gemacht werden. </a:t>
            </a:r>
          </a:p>
          <a:p>
            <a:endParaRPr lang="de-CH" dirty="0"/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2507390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de-CH" sz="4000" dirty="0"/>
          </a:p>
          <a:p>
            <a:pPr marL="0" indent="0" algn="ctr">
              <a:buNone/>
            </a:pPr>
            <a:r>
              <a:rPr lang="de-CH" sz="4000" dirty="0"/>
              <a:t> Welche Fragen habt ihr / haben Sie?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35743064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1089</Words>
  <Application>Microsoft Office PowerPoint</Application>
  <PresentationFormat>Breitbild</PresentationFormat>
  <Paragraphs>144</Paragraphs>
  <Slides>19</Slides>
  <Notes>19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Wingdings</vt:lpstr>
      <vt:lpstr>Office Theme</vt:lpstr>
      <vt:lpstr>Internationales Konfliktmanagement und der Krieg in der Ukraine</vt:lpstr>
      <vt:lpstr>In den nächsten halben Stunde …</vt:lpstr>
      <vt:lpstr>Krieg in der Ukraine</vt:lpstr>
      <vt:lpstr>Krieg in der Ukraine – Wie lange schon?</vt:lpstr>
      <vt:lpstr>Krieg in der Ukraine – Wie lange schon?</vt:lpstr>
      <vt:lpstr>Trends in bewaffneten Konflikten</vt:lpstr>
      <vt:lpstr>Die Rolle der Vereinten Nationen in Kriegen</vt:lpstr>
      <vt:lpstr>Internationale Mediation - Funktionen</vt:lpstr>
      <vt:lpstr>Warum braucht es internationale Mediation?</vt:lpstr>
      <vt:lpstr>Internationale Sanktionen - Funktionen</vt:lpstr>
      <vt:lpstr>Internationale Sanktionen – Erfolgreich?</vt:lpstr>
      <vt:lpstr>Gewalt gegen Zivilisten in Kriegen</vt:lpstr>
      <vt:lpstr>Massnahmen zur Eindämmung von Gewalt gegen Zivilisten in Kriegen</vt:lpstr>
      <vt:lpstr>Internationale Waffenlieferungen</vt:lpstr>
      <vt:lpstr>Ausblick: Beobachter- und Peacekeeping-Missionen – Funktionen</vt:lpstr>
      <vt:lpstr>Ausblick: Beobachter- und Peacekeeping-Missionen – Funktionen</vt:lpstr>
      <vt:lpstr>Ausblick: Beobachter- und Peacekeeping-Missionen – Effektiv?</vt:lpstr>
      <vt:lpstr>Zusammenfassung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Internationales Konfliktmanagement und der Krieg in der Ukraine</dc:title>
  <dc:creator>Hannah Smidt</dc:creator>
  <cp:lastModifiedBy>Hannah Marietta Smidt</cp:lastModifiedBy>
  <cp:revision>288</cp:revision>
  <cp:lastPrinted>2022-04-01T12:15:14Z</cp:lastPrinted>
  <dcterms:created xsi:type="dcterms:W3CDTF">2022-03-30T11:11:08Z</dcterms:created>
  <dcterms:modified xsi:type="dcterms:W3CDTF">2022-04-01T19:18:07Z</dcterms:modified>
</cp:coreProperties>
</file>